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2"/>
  </p:notesMasterIdLst>
  <p:handoutMasterIdLst>
    <p:handoutMasterId r:id="rId23"/>
  </p:handoutMasterIdLst>
  <p:sldIdLst>
    <p:sldId id="256" r:id="rId5"/>
    <p:sldId id="281" r:id="rId6"/>
    <p:sldId id="282" r:id="rId7"/>
    <p:sldId id="283" r:id="rId8"/>
    <p:sldId id="268" r:id="rId9"/>
    <p:sldId id="284" r:id="rId10"/>
    <p:sldId id="285" r:id="rId11"/>
    <p:sldId id="290" r:id="rId12"/>
    <p:sldId id="297" r:id="rId13"/>
    <p:sldId id="291" r:id="rId14"/>
    <p:sldId id="286" r:id="rId15"/>
    <p:sldId id="288" r:id="rId16"/>
    <p:sldId id="289" r:id="rId17"/>
    <p:sldId id="287" r:id="rId18"/>
    <p:sldId id="292" r:id="rId19"/>
    <p:sldId id="293" r:id="rId20"/>
    <p:sldId id="295" r:id="rId21"/>
  </p:sldIdLst>
  <p:sldSz cx="12192000" cy="68580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9B9D"/>
    <a:srgbClr val="AEB0AF"/>
    <a:srgbClr val="CEC7C1"/>
    <a:srgbClr val="8C8D90"/>
    <a:srgbClr val="D25350"/>
    <a:srgbClr val="808184"/>
    <a:srgbClr val="75767A"/>
    <a:srgbClr val="4E4F54"/>
    <a:srgbClr val="84888B"/>
    <a:srgbClr val="A049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467" autoAdjust="0"/>
    <p:restoredTop sz="95161" autoAdjust="0"/>
  </p:normalViewPr>
  <p:slideViewPr>
    <p:cSldViewPr snapToGrid="0" showGuides="1">
      <p:cViewPr varScale="1">
        <p:scale>
          <a:sx n="220" d="100"/>
          <a:sy n="220" d="100"/>
        </p:scale>
        <p:origin x="192" y="101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>
        <p:scale>
          <a:sx n="50" d="100"/>
          <a:sy n="50" d="100"/>
        </p:scale>
        <p:origin x="5664" y="1674"/>
      </p:cViewPr>
      <p:guideLst>
        <p:guide orient="horz" pos="2928"/>
        <p:guide pos="220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533024-10F1-4BC3-BAA5-CB28D8F9B61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338" y="8810624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74A39D-78C5-4FF5-94A2-BCBFAF602A34}" type="datetimeFigureOut">
              <a:rPr lang="en-US" smtClean="0">
                <a:latin typeface="+mn-lt"/>
              </a:rPr>
              <a:t>8/8/24</a:t>
            </a:fld>
            <a:endParaRPr lang="en-US" dirty="0">
              <a:latin typeface="+mn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D2005F-34EB-4228-A469-9DA7EF685E3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0" y="8810626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l"/>
            <a:fld id="{C75DCF9F-B5D2-4E17-BF72-5579017E6EA3}" type="slidenum">
              <a:rPr lang="en-US" smtClean="0">
                <a:latin typeface="+mn-lt"/>
              </a:rPr>
              <a:pPr algn="l"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3575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jpeg>
</file>

<file path=ppt/media/image3.png>
</file>

<file path=ppt/media/image4.png>
</file>

<file path=ppt/media/image5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41" y="8801100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n-lt"/>
              </a:defRPr>
            </a:lvl1pPr>
          </a:lstStyle>
          <a:p>
            <a:fld id="{D7992059-949A-4D84-A84D-82EB5F97947B}" type="datetimeFigureOut">
              <a:rPr lang="en-US" smtClean="0"/>
              <a:pPr/>
              <a:t>8/8/24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73577"/>
            <a:ext cx="5607050" cy="366077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" y="8801100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n-lt"/>
              </a:defRPr>
            </a:lvl1pPr>
          </a:lstStyle>
          <a:p>
            <a:fld id="{DBFF095A-F86B-4B29-8A9F-DF3D3D1F3E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089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A5D040-4FD6-4BA1-AC81-B5CFF26CC6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321" y="1074420"/>
            <a:ext cx="11334582" cy="4233245"/>
          </a:xfrm>
          <a:prstGeom prst="rect">
            <a:avLst/>
          </a:prstGeom>
        </p:spPr>
      </p:pic>
      <p:sp>
        <p:nvSpPr>
          <p:cNvPr id="15" name="Freeform 7">
            <a:extLst>
              <a:ext uri="{FF2B5EF4-FFF2-40B4-BE49-F238E27FC236}">
                <a16:creationId xmlns:a16="http://schemas.microsoft.com/office/drawing/2014/main" id="{454A96CC-B6D3-471D-892D-1DBFEFBD0D12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rgbClr val="BFBFB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latin typeface="+mn-lt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0494F7A-66DD-4829-9AF4-30A3A0F2418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4576" y="5392850"/>
            <a:ext cx="1644776" cy="40263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337BA4A-B024-42C0-AEE3-721B228F8259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9E6EA7-E7F1-42F0-95B8-1B1A5A465AF6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267160" y="5343835"/>
            <a:ext cx="5384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dirty="0">
                <a:solidFill>
                  <a:schemeClr val="tx1"/>
                </a:solidFill>
                <a:latin typeface="Century Gothic" panose="020B0502020202020204" pitchFamily="34" charset="0"/>
              </a:rPr>
              <a:t>ORNL is managed by UT-Battelle LLC for the US Department of Energy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428736" y="1388962"/>
            <a:ext cx="8678194" cy="978729"/>
          </a:xfrm>
        </p:spPr>
        <p:txBody>
          <a:bodyPr/>
          <a:lstStyle>
            <a:lvl1pPr algn="l">
              <a:defRPr sz="3200" b="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47481" y="3013455"/>
            <a:ext cx="5440514" cy="2028101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5E99884-2636-4794-A093-0F9256951E0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0824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k green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637" y="1083755"/>
            <a:ext cx="5486764" cy="421929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0" y="1078992"/>
            <a:ext cx="5821680" cy="4221671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079" y="1275788"/>
            <a:ext cx="5537405" cy="97872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83439C5-4231-ED43-91B8-86779195C116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C7DBBE-95AC-E843-979A-A1A45836011E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29C1BABE-6AB9-4F04-A1D6-C28E4287362E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D325F85-B4F1-4C5D-855D-1BE9D9C179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0" name="Line 5">
            <a:extLst>
              <a:ext uri="{FF2B5EF4-FFF2-40B4-BE49-F238E27FC236}">
                <a16:creationId xmlns:a16="http://schemas.microsoft.com/office/drawing/2014/main" id="{1F888CF4-3F65-4925-A47B-614AFCDC0550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004175" y="82232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8" name="Line 6">
            <a:extLst>
              <a:ext uri="{FF2B5EF4-FFF2-40B4-BE49-F238E27FC236}">
                <a16:creationId xmlns:a16="http://schemas.microsoft.com/office/drawing/2014/main" id="{4CFFE01C-81C8-4437-B6F5-7BAAEE5FC29F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004175" y="82232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1B955FFA-B6F5-4CDD-940A-DB05FD68B7CA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CA5F7EA9-E5C6-4376-AC5D-CA0B1DA0A2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8079" y="2453317"/>
            <a:ext cx="5512904" cy="2690184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41499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k green pictur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636" y="1078992"/>
            <a:ext cx="5487073" cy="4224052"/>
          </a:xfrm>
          <a:noFill/>
        </p:spPr>
        <p:txBody>
          <a:bodyPr/>
          <a:lstStyle>
            <a:lvl1pPr marL="0" indent="0">
              <a:buFont typeface="Century Gothic" panose="020B0502020202020204" pitchFamily="34" charset="0"/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0" y="1078992"/>
            <a:ext cx="5821680" cy="5779008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079" y="1275788"/>
            <a:ext cx="5537405" cy="97872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8079" y="2453316"/>
            <a:ext cx="5512904" cy="4163291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DB01C-0316-7441-9D7D-F96D7A49FEAC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70CC82-0B8B-1D4B-9F0D-823E1CAB4A9C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732E67AB-06CD-417E-82A6-C485A480337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8EB24F-FBB3-41E8-90F7-B4AA493C6F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6" name="Freeform 7">
            <a:extLst>
              <a:ext uri="{FF2B5EF4-FFF2-40B4-BE49-F238E27FC236}">
                <a16:creationId xmlns:a16="http://schemas.microsoft.com/office/drawing/2014/main" id="{2A500EEB-73EC-4C16-8273-4ED5425DD64C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024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k green picture layout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120595" y="1078989"/>
            <a:ext cx="7464186" cy="422600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1" y="1078991"/>
            <a:ext cx="3846274" cy="5779007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079" y="1275788"/>
            <a:ext cx="3576228" cy="979691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8079" y="2800350"/>
            <a:ext cx="3541945" cy="3816258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DB01C-0316-7441-9D7D-F96D7A49FEAC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70CC82-0B8B-1D4B-9F0D-823E1CAB4A9C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732E67AB-06CD-417E-82A6-C485A480337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8EB24F-FBB3-41E8-90F7-B4AA493C6F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8" name="Freeform 5">
            <a:extLst>
              <a:ext uri="{FF2B5EF4-FFF2-40B4-BE49-F238E27FC236}">
                <a16:creationId xmlns:a16="http://schemas.microsoft.com/office/drawing/2014/main" id="{E0FFF716-AFC7-4054-A1F8-2C39C30731D0}"/>
              </a:ext>
            </a:extLst>
          </p:cNvPr>
          <p:cNvSpPr>
            <a:spLocks/>
          </p:cNvSpPr>
          <p:nvPr userDrawn="1"/>
        </p:nvSpPr>
        <p:spPr bwMode="auto">
          <a:xfrm>
            <a:off x="4120595" y="1"/>
            <a:ext cx="8071405" cy="6857998"/>
          </a:xfrm>
          <a:custGeom>
            <a:avLst/>
            <a:gdLst>
              <a:gd name="T0" fmla="*/ 4151 w 4490"/>
              <a:gd name="T1" fmla="*/ 0 h 3815"/>
              <a:gd name="T2" fmla="*/ 4151 w 4490"/>
              <a:gd name="T3" fmla="*/ 2951 h 3815"/>
              <a:gd name="T4" fmla="*/ 0 w 4490"/>
              <a:gd name="T5" fmla="*/ 2951 h 3815"/>
              <a:gd name="T6" fmla="*/ 0 w 4490"/>
              <a:gd name="T7" fmla="*/ 3815 h 3815"/>
              <a:gd name="T8" fmla="*/ 4490 w 4490"/>
              <a:gd name="T9" fmla="*/ 3815 h 3815"/>
              <a:gd name="T10" fmla="*/ 4490 w 4490"/>
              <a:gd name="T11" fmla="*/ 2969 h 3815"/>
              <a:gd name="T12" fmla="*/ 4490 w 4490"/>
              <a:gd name="T13" fmla="*/ 2951 h 3815"/>
              <a:gd name="T14" fmla="*/ 4490 w 4490"/>
              <a:gd name="T15" fmla="*/ 0 h 3815"/>
              <a:gd name="T16" fmla="*/ 4151 w 4490"/>
              <a:gd name="T17" fmla="*/ 0 h 3815"/>
              <a:gd name="T18" fmla="*/ 4151 w 4490"/>
              <a:gd name="T19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90" h="3815">
                <a:moveTo>
                  <a:pt x="4151" y="0"/>
                </a:moveTo>
                <a:lnTo>
                  <a:pt x="4151" y="2951"/>
                </a:lnTo>
                <a:lnTo>
                  <a:pt x="0" y="2951"/>
                </a:lnTo>
                <a:lnTo>
                  <a:pt x="0" y="3815"/>
                </a:lnTo>
                <a:lnTo>
                  <a:pt x="4490" y="3815"/>
                </a:lnTo>
                <a:lnTo>
                  <a:pt x="4490" y="2969"/>
                </a:lnTo>
                <a:lnTo>
                  <a:pt x="4490" y="2951"/>
                </a:lnTo>
                <a:lnTo>
                  <a:pt x="4490" y="0"/>
                </a:lnTo>
                <a:lnTo>
                  <a:pt x="4151" y="0"/>
                </a:lnTo>
                <a:lnTo>
                  <a:pt x="4151" y="0"/>
                </a:lnTo>
                <a:close/>
              </a:path>
            </a:pathLst>
          </a:custGeom>
          <a:solidFill>
            <a:srgbClr val="4C886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220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icture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4320" y="2381"/>
            <a:ext cx="11312843" cy="6342021"/>
          </a:xfrm>
          <a:noFill/>
          <a:ln>
            <a:noFill/>
          </a:ln>
        </p:spPr>
        <p:txBody>
          <a:bodyPr/>
          <a:lstStyle>
            <a:lvl1pPr marL="0" indent="0">
              <a:buFont typeface="Century Gothic" panose="020B0502020202020204" pitchFamily="34" charset="0"/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9" y="274320"/>
            <a:ext cx="11000232" cy="535531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effectLst/>
                <a:latin typeface="Century Gothic" panose="020B0502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7" name="Rectangle 256">
            <a:extLst>
              <a:ext uri="{FF2B5EF4-FFF2-40B4-BE49-F238E27FC236}">
                <a16:creationId xmlns:a16="http://schemas.microsoft.com/office/drawing/2014/main" id="{50787286-CD5D-43D9-B8DA-70C3358DC829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3" y="647700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/>
                </a:solidFill>
                <a:latin typeface="Century Gothic" panose="020B0502020202020204" pitchFamily="34" charset="0"/>
                <a:cs typeface="Arial" pitchFamily="34" charset="0"/>
              </a:rPr>
              <a:t> </a:t>
            </a:r>
          </a:p>
        </p:txBody>
      </p:sp>
      <p:sp>
        <p:nvSpPr>
          <p:cNvPr id="16" name="Freeform 9">
            <a:extLst>
              <a:ext uri="{FF2B5EF4-FFF2-40B4-BE49-F238E27FC236}">
                <a16:creationId xmlns:a16="http://schemas.microsoft.com/office/drawing/2014/main" id="{D938724D-E109-43B4-9560-1552E26DB04A}"/>
              </a:ext>
            </a:extLst>
          </p:cNvPr>
          <p:cNvSpPr>
            <a:spLocks/>
          </p:cNvSpPr>
          <p:nvPr userDrawn="1"/>
        </p:nvSpPr>
        <p:spPr bwMode="auto">
          <a:xfrm>
            <a:off x="6026150" y="0"/>
            <a:ext cx="6165850" cy="6858000"/>
          </a:xfrm>
          <a:custGeom>
            <a:avLst/>
            <a:gdLst>
              <a:gd name="T0" fmla="*/ 3502 w 3884"/>
              <a:gd name="T1" fmla="*/ 0 h 4320"/>
              <a:gd name="T2" fmla="*/ 3502 w 3884"/>
              <a:gd name="T3" fmla="*/ 3998 h 4320"/>
              <a:gd name="T4" fmla="*/ 0 w 3884"/>
              <a:gd name="T5" fmla="*/ 3998 h 4320"/>
              <a:gd name="T6" fmla="*/ 0 w 3884"/>
              <a:gd name="T7" fmla="*/ 4320 h 4320"/>
              <a:gd name="T8" fmla="*/ 3502 w 3884"/>
              <a:gd name="T9" fmla="*/ 4320 h 4320"/>
              <a:gd name="T10" fmla="*/ 3884 w 3884"/>
              <a:gd name="T11" fmla="*/ 4320 h 4320"/>
              <a:gd name="T12" fmla="*/ 3884 w 3884"/>
              <a:gd name="T13" fmla="*/ 3998 h 4320"/>
              <a:gd name="T14" fmla="*/ 3884 w 3884"/>
              <a:gd name="T15" fmla="*/ 0 h 4320"/>
              <a:gd name="T16" fmla="*/ 3502 w 3884"/>
              <a:gd name="T17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84" h="4320">
                <a:moveTo>
                  <a:pt x="3502" y="0"/>
                </a:moveTo>
                <a:lnTo>
                  <a:pt x="3502" y="3998"/>
                </a:lnTo>
                <a:lnTo>
                  <a:pt x="0" y="3998"/>
                </a:lnTo>
                <a:lnTo>
                  <a:pt x="0" y="4320"/>
                </a:lnTo>
                <a:lnTo>
                  <a:pt x="3502" y="4320"/>
                </a:lnTo>
                <a:lnTo>
                  <a:pt x="3884" y="4320"/>
                </a:lnTo>
                <a:lnTo>
                  <a:pt x="3884" y="3998"/>
                </a:lnTo>
                <a:lnTo>
                  <a:pt x="3884" y="0"/>
                </a:lnTo>
                <a:lnTo>
                  <a:pt x="3502" y="0"/>
                </a:lnTo>
                <a:close/>
              </a:path>
            </a:pathLst>
          </a:custGeom>
          <a:solidFill>
            <a:srgbClr val="4087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00E375-D0D6-466C-A383-E914B5C8AE5A}"/>
              </a:ext>
            </a:extLst>
          </p:cNvPr>
          <p:cNvSpPr/>
          <p:nvPr userDrawn="1"/>
        </p:nvSpPr>
        <p:spPr>
          <a:xfrm>
            <a:off x="0" y="6344402"/>
            <a:ext cx="274320" cy="510909"/>
          </a:xfrm>
          <a:prstGeom prst="rect">
            <a:avLst/>
          </a:prstGeom>
          <a:solidFill>
            <a:srgbClr val="397D5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D090841D-81E2-4E83-8067-E18C5C3AF8FF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AF918D-9DED-D44A-9D8C-455EA11CD9F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5644" y="6452482"/>
            <a:ext cx="1626108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6074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2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20" y="1412106"/>
            <a:ext cx="5840589" cy="52934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6351411" y="1412106"/>
            <a:ext cx="5840589" cy="52934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19" y="948037"/>
            <a:ext cx="5840589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6351411" y="948037"/>
            <a:ext cx="5840589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4318" y="1005840"/>
            <a:ext cx="5821682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312234" y="1527048"/>
            <a:ext cx="5783766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6351410" y="1005840"/>
            <a:ext cx="5840589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6351411" y="1527048"/>
            <a:ext cx="5785575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8" y="365857"/>
            <a:ext cx="10363317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8649F31-1D58-F243-85FD-74506880A336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7038521-D276-4049-A4BA-98C27C6D8256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3F2F0951-0E05-43D4-AB3F-73E5681F4301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7EC139F-C616-4896-A830-8F9FC5B2C2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3" name="Rectangle 256">
            <a:extLst>
              <a:ext uri="{FF2B5EF4-FFF2-40B4-BE49-F238E27FC236}">
                <a16:creationId xmlns:a16="http://schemas.microsoft.com/office/drawing/2014/main" id="{D8ACAAE2-A531-47BE-8F4F-FFC18507ED0B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137479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20" y="1412106"/>
            <a:ext cx="3868138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4299090" y="1412106"/>
            <a:ext cx="3867912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 userDrawn="1"/>
        </p:nvSpPr>
        <p:spPr>
          <a:xfrm>
            <a:off x="8323860" y="1412106"/>
            <a:ext cx="3868138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3866758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4299089" y="948037"/>
            <a:ext cx="3867912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 userDrawn="1"/>
        </p:nvSpPr>
        <p:spPr>
          <a:xfrm>
            <a:off x="8323860" y="948037"/>
            <a:ext cx="3885931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0178" y="1005840"/>
            <a:ext cx="3870672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312234" y="1527048"/>
            <a:ext cx="3791415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297709" y="1005840"/>
            <a:ext cx="3866758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295175" y="1527048"/>
            <a:ext cx="3860800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19718" y="1005840"/>
            <a:ext cx="3885931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19719" y="1527048"/>
            <a:ext cx="3768204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8" y="365857"/>
            <a:ext cx="10418329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3BD6692-283A-4A7F-AE4C-0175D48F79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6" name="Rectangle 256">
            <a:extLst>
              <a:ext uri="{FF2B5EF4-FFF2-40B4-BE49-F238E27FC236}">
                <a16:creationId xmlns:a16="http://schemas.microsoft.com/office/drawing/2014/main" id="{7312AC61-61BF-4F96-99DC-555BD73A05FA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028812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19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3288610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3288610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 userDrawn="1"/>
        </p:nvSpPr>
        <p:spPr>
          <a:xfrm>
            <a:off x="6302900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 userDrawn="1"/>
        </p:nvSpPr>
        <p:spPr>
          <a:xfrm>
            <a:off x="6302901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25F09E4-91A6-437A-BED4-ED7995D473E7}"/>
              </a:ext>
            </a:extLst>
          </p:cNvPr>
          <p:cNvSpPr/>
          <p:nvPr userDrawn="1"/>
        </p:nvSpPr>
        <p:spPr>
          <a:xfrm>
            <a:off x="9317192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192D3D3-2A2D-4482-B3F5-B0CBCD39D93A}"/>
              </a:ext>
            </a:extLst>
          </p:cNvPr>
          <p:cNvSpPr/>
          <p:nvPr userDrawn="1"/>
        </p:nvSpPr>
        <p:spPr>
          <a:xfrm>
            <a:off x="9317193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4319" y="1005840"/>
            <a:ext cx="2861458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74318" y="1527048"/>
            <a:ext cx="2861459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288609" y="1005840"/>
            <a:ext cx="2874807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88609" y="1527048"/>
            <a:ext cx="287480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12952" y="1005840"/>
            <a:ext cx="2864755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12952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9" y="365857"/>
            <a:ext cx="10418330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17190" y="1005840"/>
            <a:ext cx="2864755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17190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5E4A85E-2D34-4FC1-90CE-1459D5681FC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04" y="441571"/>
            <a:ext cx="1093661" cy="26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560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7" y="274320"/>
            <a:ext cx="11430000" cy="539496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55" y="1653735"/>
            <a:ext cx="11430000" cy="4047778"/>
          </a:xfrm>
        </p:spPr>
        <p:txBody>
          <a:bodyPr/>
          <a:lstStyle>
            <a:lvl1pPr marL="288925" indent="-288925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lang="en-US" sz="2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7388" indent="-288925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>
                <a:latin typeface="+mn-lt"/>
                <a:cs typeface="Arial" panose="020B0604020202020204" pitchFamily="34" charset="0"/>
              </a:defRPr>
            </a:lvl2pPr>
            <a:lvl3pPr marL="1031875" indent="-288925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27458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7DAB3A-4154-42CC-B73A-07DD412DD1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01" b="-1"/>
          <a:stretch/>
        </p:blipFill>
        <p:spPr>
          <a:xfrm>
            <a:off x="6095998" y="1078992"/>
            <a:ext cx="5535025" cy="42286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274320" y="1078992"/>
            <a:ext cx="5821680" cy="4228673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352479"/>
            <a:ext cx="5413469" cy="110078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6068FB31-3CF5-496E-BC0D-61D682234A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12217" y="2891883"/>
            <a:ext cx="5431021" cy="2252546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buClr>
                <a:schemeClr val="tx1"/>
              </a:buClr>
              <a:buFont typeface="Century Gothic" panose="020B0502020202020204" pitchFamily="34" charset="0"/>
              <a:buChar char="–"/>
              <a:defRPr sz="1800">
                <a:latin typeface="Century Gothic" panose="020B0502020202020204" pitchFamily="34" charset="0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ACC93F-6123-3F49-8C15-4A811AF8B7BB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756F41-5AD0-C346-AE90-A0206E07D1B9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E79036-1F33-40EB-AB47-F9529E5C3C6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3E861E90-11A2-4A0B-85EB-1A2865C9A48F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1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35" y="1444753"/>
            <a:ext cx="5507832" cy="4203944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1493" y="1444753"/>
            <a:ext cx="5504688" cy="4203944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Century Gothic" panose="020B0502020202020204" pitchFamily="34" charset="0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605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135" y="1444752"/>
            <a:ext cx="5507832" cy="821190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35" y="2275467"/>
            <a:ext cx="5507832" cy="3373229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1493" y="1444752"/>
            <a:ext cx="5504688" cy="821190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1493" y="2275467"/>
            <a:ext cx="5504688" cy="3373229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Century Gothic" panose="020B0502020202020204" pitchFamily="34" charset="0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8993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425236" cy="535531"/>
          </a:xfrm>
        </p:spPr>
        <p:txBody>
          <a:bodyPr/>
          <a:lstStyle>
            <a:lvl1pPr>
              <a:lnSpc>
                <a:spcPct val="90000"/>
              </a:lnSpc>
              <a:defRPr sz="3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582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ide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9577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696" y="1387602"/>
            <a:ext cx="54864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696" y="2208792"/>
            <a:ext cx="54864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6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84682" y="1387602"/>
            <a:ext cx="54864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84682" y="2213184"/>
            <a:ext cx="54864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61005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696" y="1387602"/>
            <a:ext cx="361047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696" y="2208792"/>
            <a:ext cx="361047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6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3659" y="1387602"/>
            <a:ext cx="360841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3659" y="2213184"/>
            <a:ext cx="360841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48562" y="1387602"/>
            <a:ext cx="360841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48562" y="2213184"/>
            <a:ext cx="360841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90490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29768" y="274320"/>
            <a:ext cx="11430000" cy="5355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1614" y="1650029"/>
            <a:ext cx="11419468" cy="4040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3B0D07-6BED-A646-84B4-4749F06D6579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5832D77F-AA48-5846-ACCE-C0EB6A92350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16607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Open slide master to edit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F31812-5ADD-804D-A206-DF866C539C33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405644" y="6452482"/>
            <a:ext cx="1626108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756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732" r:id="rId2"/>
    <p:sldLayoutId id="2147483716" r:id="rId3"/>
    <p:sldLayoutId id="2147483663" r:id="rId4"/>
    <p:sldLayoutId id="2147483758" r:id="rId5"/>
    <p:sldLayoutId id="2147483736" r:id="rId6"/>
    <p:sldLayoutId id="2147483759" r:id="rId7"/>
    <p:sldLayoutId id="2147483685" r:id="rId8"/>
    <p:sldLayoutId id="2147483757" r:id="rId9"/>
    <p:sldLayoutId id="2147483667" r:id="rId10"/>
    <p:sldLayoutId id="2147483725" r:id="rId11"/>
    <p:sldLayoutId id="2147483756" r:id="rId12"/>
    <p:sldLayoutId id="2147483678" r:id="rId13"/>
    <p:sldLayoutId id="2147483760" r:id="rId14"/>
    <p:sldLayoutId id="2147483761" r:id="rId15"/>
    <p:sldLayoutId id="2147483762" r:id="rId16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0" kern="120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87338" indent="-28733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1pPr>
      <a:lvl2pPr marL="688975" indent="-2857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2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030288" indent="-2857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git@github.com:neutrons/SNAPRed.git" TargetMode="External"/><Relationship Id="rId2" Type="http://schemas.openxmlformats.org/officeDocument/2006/relationships/hyperlink" Target="https://github.com/neutrons/SNAPRed.git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eutron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CEF93-DE48-5442-870D-943F375717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736" y="1388962"/>
            <a:ext cx="8678194" cy="978729"/>
          </a:xfrm>
        </p:spPr>
        <p:txBody>
          <a:bodyPr/>
          <a:lstStyle/>
          <a:p>
            <a:r>
              <a:rPr lang="en-US" dirty="0"/>
              <a:t>Version control: an insanely useful tool for creation and collaboration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73FE8-692F-1E45-8F88-6FBEEB088B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7481" y="3686537"/>
            <a:ext cx="5440514" cy="1355019"/>
          </a:xfrm>
        </p:spPr>
        <p:txBody>
          <a:bodyPr/>
          <a:lstStyle/>
          <a:p>
            <a:r>
              <a:rPr lang="en-US" dirty="0"/>
              <a:t>Malcolm Guthrie</a:t>
            </a:r>
          </a:p>
        </p:txBody>
      </p:sp>
    </p:spTree>
    <p:extLst>
      <p:ext uri="{BB962C8B-B14F-4D97-AF65-F5344CB8AC3E}">
        <p14:creationId xmlns:p14="http://schemas.microsoft.com/office/powerpoint/2010/main" val="4172643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9F4C12-965D-19B4-41EE-B58CA96DE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5714" y="460033"/>
            <a:ext cx="6119574" cy="5937933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794C81-07AC-9EE1-3B0A-BA83F98E19D4}"/>
              </a:ext>
            </a:extLst>
          </p:cNvPr>
          <p:cNvSpPr/>
          <p:nvPr/>
        </p:nvSpPr>
        <p:spPr>
          <a:xfrm>
            <a:off x="3467595" y="5498275"/>
            <a:ext cx="4001984" cy="997528"/>
          </a:xfrm>
          <a:prstGeom prst="roundRect">
            <a:avLst>
              <a:gd name="adj" fmla="val 7576"/>
            </a:avLst>
          </a:prstGeom>
          <a:noFill/>
          <a:ln w="47625">
            <a:solidFill>
              <a:srgbClr val="FF0000"/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E87769-FAEC-31BB-7FF4-C22D9779AA87}"/>
              </a:ext>
            </a:extLst>
          </p:cNvPr>
          <p:cNvSpPr txBox="1"/>
          <p:nvPr/>
        </p:nvSpPr>
        <p:spPr>
          <a:xfrm>
            <a:off x="381308" y="2078182"/>
            <a:ext cx="2765501" cy="8402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readme contains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more detailed 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information on project</a:t>
            </a: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4C8C05E6-7E6A-8B44-1E95-14A08B8374EA}"/>
              </a:ext>
            </a:extLst>
          </p:cNvPr>
          <p:cNvCxnSpPr>
            <a:cxnSpLocks/>
            <a:stCxn id="6" idx="3"/>
            <a:endCxn id="5" idx="1"/>
          </p:cNvCxnSpPr>
          <p:nvPr/>
        </p:nvCxnSpPr>
        <p:spPr>
          <a:xfrm>
            <a:off x="3146809" y="2498297"/>
            <a:ext cx="320786" cy="3498742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4674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9F4C12-965D-19B4-41EE-B58CA96DE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5714" y="460033"/>
            <a:ext cx="6119574" cy="5937933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794C81-07AC-9EE1-3B0A-BA83F98E19D4}"/>
              </a:ext>
            </a:extLst>
          </p:cNvPr>
          <p:cNvSpPr/>
          <p:nvPr/>
        </p:nvSpPr>
        <p:spPr>
          <a:xfrm>
            <a:off x="3455719" y="2018805"/>
            <a:ext cx="1175658" cy="3408218"/>
          </a:xfrm>
          <a:prstGeom prst="roundRect">
            <a:avLst>
              <a:gd name="adj" fmla="val 7576"/>
            </a:avLst>
          </a:prstGeom>
          <a:noFill/>
          <a:ln w="47625">
            <a:solidFill>
              <a:srgbClr val="FF0000"/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E87769-FAEC-31BB-7FF4-C22D9779AA87}"/>
              </a:ext>
            </a:extLst>
          </p:cNvPr>
          <p:cNvSpPr txBox="1"/>
          <p:nvPr/>
        </p:nvSpPr>
        <p:spPr>
          <a:xfrm>
            <a:off x="658960" y="2018805"/>
            <a:ext cx="2081019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Contents of repo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(folders and files)</a:t>
            </a: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4C8C05E6-7E6A-8B44-1E95-14A08B8374EA}"/>
              </a:ext>
            </a:extLst>
          </p:cNvPr>
          <p:cNvCxnSpPr>
            <a:cxnSpLocks/>
            <a:stCxn id="6" idx="3"/>
            <a:endCxn id="5" idx="1"/>
          </p:cNvCxnSpPr>
          <p:nvPr/>
        </p:nvCxnSpPr>
        <p:spPr>
          <a:xfrm>
            <a:off x="2739979" y="2314271"/>
            <a:ext cx="715740" cy="1408643"/>
          </a:xfrm>
          <a:prstGeom prst="bentConnector3">
            <a:avLst/>
          </a:prstGeom>
          <a:ln w="38100">
            <a:solidFill>
              <a:srgbClr val="FF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5981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9F4C12-965D-19B4-41EE-B58CA96DE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5714" y="460033"/>
            <a:ext cx="6119574" cy="5937933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794C81-07AC-9EE1-3B0A-BA83F98E19D4}"/>
              </a:ext>
            </a:extLst>
          </p:cNvPr>
          <p:cNvSpPr/>
          <p:nvPr/>
        </p:nvSpPr>
        <p:spPr>
          <a:xfrm>
            <a:off x="4678876" y="2018805"/>
            <a:ext cx="2173185" cy="3408218"/>
          </a:xfrm>
          <a:prstGeom prst="roundRect">
            <a:avLst>
              <a:gd name="adj" fmla="val 7576"/>
            </a:avLst>
          </a:prstGeom>
          <a:noFill/>
          <a:ln w="47625">
            <a:solidFill>
              <a:srgbClr val="FF0000"/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E87769-FAEC-31BB-7FF4-C22D9779AA87}"/>
              </a:ext>
            </a:extLst>
          </p:cNvPr>
          <p:cNvSpPr txBox="1"/>
          <p:nvPr/>
        </p:nvSpPr>
        <p:spPr>
          <a:xfrm>
            <a:off x="9292321" y="2660073"/>
            <a:ext cx="2444900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most recent commit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messages</a:t>
            </a: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4C8C05E6-7E6A-8B44-1E95-14A08B8374EA}"/>
              </a:ext>
            </a:extLst>
          </p:cNvPr>
          <p:cNvCxnSpPr>
            <a:cxnSpLocks/>
            <a:stCxn id="6" idx="3"/>
            <a:endCxn id="5" idx="3"/>
          </p:cNvCxnSpPr>
          <p:nvPr/>
        </p:nvCxnSpPr>
        <p:spPr>
          <a:xfrm flipH="1">
            <a:off x="6852061" y="2955539"/>
            <a:ext cx="4885160" cy="767375"/>
          </a:xfrm>
          <a:prstGeom prst="bentConnector3">
            <a:avLst>
              <a:gd name="adj1" fmla="val -4679"/>
            </a:avLst>
          </a:prstGeom>
          <a:ln w="38100">
            <a:solidFill>
              <a:srgbClr val="FF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2751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9F4C12-965D-19B4-41EE-B58CA96DE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5714" y="460033"/>
            <a:ext cx="6119574" cy="5937933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794C81-07AC-9EE1-3B0A-BA83F98E19D4}"/>
              </a:ext>
            </a:extLst>
          </p:cNvPr>
          <p:cNvSpPr/>
          <p:nvPr/>
        </p:nvSpPr>
        <p:spPr>
          <a:xfrm>
            <a:off x="7528954" y="5569527"/>
            <a:ext cx="1763367" cy="534389"/>
          </a:xfrm>
          <a:prstGeom prst="roundRect">
            <a:avLst>
              <a:gd name="adj" fmla="val 7576"/>
            </a:avLst>
          </a:prstGeom>
          <a:noFill/>
          <a:ln w="47625">
            <a:solidFill>
              <a:srgbClr val="FF0000"/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E87769-FAEC-31BB-7FF4-C22D9779AA87}"/>
              </a:ext>
            </a:extLst>
          </p:cNvPr>
          <p:cNvSpPr txBox="1"/>
          <p:nvPr/>
        </p:nvSpPr>
        <p:spPr>
          <a:xfrm>
            <a:off x="9244580" y="4536375"/>
            <a:ext cx="2698175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 err="1">
                <a:latin typeface="+mn-lt"/>
              </a:rPr>
              <a:t>github</a:t>
            </a:r>
            <a:r>
              <a:rPr lang="en-US" dirty="0">
                <a:latin typeface="+mn-lt"/>
              </a:rPr>
              <a:t> users who have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committed to repo</a:t>
            </a: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4C8C05E6-7E6A-8B44-1E95-14A08B8374EA}"/>
              </a:ext>
            </a:extLst>
          </p:cNvPr>
          <p:cNvCxnSpPr>
            <a:cxnSpLocks/>
            <a:stCxn id="6" idx="3"/>
            <a:endCxn id="5" idx="3"/>
          </p:cNvCxnSpPr>
          <p:nvPr/>
        </p:nvCxnSpPr>
        <p:spPr>
          <a:xfrm flipH="1">
            <a:off x="9292321" y="4831841"/>
            <a:ext cx="2650434" cy="1004881"/>
          </a:xfrm>
          <a:prstGeom prst="bentConnector3">
            <a:avLst>
              <a:gd name="adj1" fmla="val -8625"/>
            </a:avLst>
          </a:prstGeom>
          <a:ln w="38100">
            <a:solidFill>
              <a:srgbClr val="FF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0157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9F4C12-965D-19B4-41EE-B58CA96DE9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05012" y="460033"/>
            <a:ext cx="6040977" cy="5937933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794C81-07AC-9EE1-3B0A-BA83F98E19D4}"/>
              </a:ext>
            </a:extLst>
          </p:cNvPr>
          <p:cNvSpPr/>
          <p:nvPr/>
        </p:nvSpPr>
        <p:spPr>
          <a:xfrm flipV="1">
            <a:off x="5346733" y="1448789"/>
            <a:ext cx="2182222" cy="1980210"/>
          </a:xfrm>
          <a:prstGeom prst="roundRect">
            <a:avLst>
              <a:gd name="adj" fmla="val 6787"/>
            </a:avLst>
          </a:prstGeom>
          <a:noFill/>
          <a:ln w="47625">
            <a:solidFill>
              <a:srgbClr val="FF0000"/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E87769-FAEC-31BB-7FF4-C22D9779AA87}"/>
              </a:ext>
            </a:extLst>
          </p:cNvPr>
          <p:cNvSpPr txBox="1"/>
          <p:nvPr/>
        </p:nvSpPr>
        <p:spPr>
          <a:xfrm>
            <a:off x="9570676" y="2838068"/>
            <a:ext cx="2366353" cy="10895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Clicking the green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“Code” button 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reveals ways to 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download the repo</a:t>
            </a: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4C8C05E6-7E6A-8B44-1E95-14A08B8374EA}"/>
              </a:ext>
            </a:extLst>
          </p:cNvPr>
          <p:cNvCxnSpPr>
            <a:cxnSpLocks/>
            <a:stCxn id="6" idx="1"/>
            <a:endCxn id="5" idx="3"/>
          </p:cNvCxnSpPr>
          <p:nvPr/>
        </p:nvCxnSpPr>
        <p:spPr>
          <a:xfrm rot="10800000">
            <a:off x="7528956" y="2438895"/>
            <a:ext cx="2041721" cy="943939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18586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A7B2E-830B-E404-3ECE-9E6E72F29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Cloning a git hub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9CB35-2806-508D-9333-AC0619B1F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183" y="1405111"/>
            <a:ext cx="11430000" cy="4047778"/>
          </a:xfrm>
        </p:spPr>
        <p:txBody>
          <a:bodyPr/>
          <a:lstStyle/>
          <a:p>
            <a:r>
              <a:rPr lang="en-US" dirty="0"/>
              <a:t>can be done via command line where git is installed.</a:t>
            </a:r>
          </a:p>
          <a:p>
            <a:r>
              <a:rPr lang="en-US" dirty="0"/>
              <a:t>in </a:t>
            </a:r>
            <a:r>
              <a:rPr lang="en-US" dirty="0" err="1"/>
              <a:t>github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click code button</a:t>
            </a:r>
          </a:p>
          <a:p>
            <a:pPr lvl="1"/>
            <a:r>
              <a:rPr lang="en-US" dirty="0"/>
              <a:t>copy the HTTPS address (</a:t>
            </a:r>
            <a:r>
              <a:rPr lang="en-US" dirty="0">
                <a:hlinkClick r:id="rId2"/>
              </a:rPr>
              <a:t>https://github.com/neutrons/SNAPRed.git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Create a folder to put the repo, go to folder and enter:</a:t>
            </a:r>
          </a:p>
          <a:p>
            <a:pPr lvl="1"/>
            <a:endParaRPr lang="en-US" dirty="0"/>
          </a:p>
          <a:p>
            <a:pPr marL="398463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$ git clone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  <a:hlinkClick r:id="rId2"/>
              </a:rPr>
              <a:t>https://github.com/neutrons/SNAPRed.git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98463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or</a:t>
            </a:r>
          </a:p>
          <a:p>
            <a:pPr marL="398463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$ git clone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git@github.com:neutrons/SNAPRed.git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398463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(Latter uses ssh key pair, which must be set up separately on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github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34355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A7B2E-830B-E404-3ECE-9E6E72F29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Cloning a git hub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9CB35-2806-508D-9333-AC0619B1F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183" y="1405111"/>
            <a:ext cx="11430000" cy="4047778"/>
          </a:xfrm>
        </p:spPr>
        <p:txBody>
          <a:bodyPr/>
          <a:lstStyle/>
          <a:p>
            <a:r>
              <a:rPr lang="en-US" dirty="0"/>
              <a:t>Or, even easier, install the </a:t>
            </a:r>
            <a:r>
              <a:rPr lang="en-US" dirty="0" err="1"/>
              <a:t>github</a:t>
            </a:r>
            <a:r>
              <a:rPr lang="en-US" dirty="0"/>
              <a:t> desktop app and click open “with GitHub Desktop”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46118A-7992-BDED-191D-A0D9948A23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458" y="2226735"/>
            <a:ext cx="6419603" cy="442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958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13F46-8B68-D73D-871F-3CDD5ED33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“Pull Request”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07D1C-3FF0-1BF2-AC30-BAAE5C4AF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Pull requests are done when a developer wants changes with they’ve committed to be merged with another branch.</a:t>
            </a:r>
          </a:p>
          <a:p>
            <a:r>
              <a:rPr lang="en-US" dirty="0"/>
              <a:t>GitHub allows easy code review during a pull request</a:t>
            </a:r>
          </a:p>
          <a:p>
            <a:pPr lvl="1"/>
            <a:r>
              <a:rPr lang="en-US" dirty="0"/>
              <a:t>Automatically compares branches and highlights changes</a:t>
            </a:r>
          </a:p>
          <a:p>
            <a:pPr lvl="1"/>
            <a:r>
              <a:rPr lang="en-US" dirty="0"/>
              <a:t>Allows inline commenting and </a:t>
            </a:r>
            <a:r>
              <a:rPr lang="en-US" dirty="0" err="1"/>
              <a:t>acception</a:t>
            </a:r>
            <a:r>
              <a:rPr lang="en-US" dirty="0"/>
              <a:t>/rejection of changes </a:t>
            </a:r>
          </a:p>
          <a:p>
            <a:r>
              <a:rPr lang="en-US" dirty="0"/>
              <a:t>In many repos maintain separate development branches and release branches. (</a:t>
            </a:r>
            <a:r>
              <a:rPr lang="en-US" dirty="0" err="1"/>
              <a:t>mantidworkbenchnightly</a:t>
            </a:r>
            <a:r>
              <a:rPr lang="en-US" dirty="0"/>
              <a:t> is the dev branch of </a:t>
            </a:r>
            <a:r>
              <a:rPr lang="en-US" dirty="0" err="1"/>
              <a:t>mantidworkbench</a:t>
            </a:r>
            <a:r>
              <a:rPr lang="en-US" dirty="0"/>
              <a:t>)</a:t>
            </a:r>
          </a:p>
          <a:p>
            <a:r>
              <a:rPr lang="en-US" dirty="0"/>
              <a:t>Pull requests made to development branch can be tested before final release.</a:t>
            </a:r>
          </a:p>
        </p:txBody>
      </p:sp>
    </p:spTree>
    <p:extLst>
      <p:ext uri="{BB962C8B-B14F-4D97-AF65-F5344CB8AC3E}">
        <p14:creationId xmlns:p14="http://schemas.microsoft.com/office/powerpoint/2010/main" val="1994527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D65F6-9BE7-EB85-766A-FD3FBF64C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and git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71CE1-D284-D900-3C0E-0A5D7B1363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version control is a way to manage software which continually changes over time.</a:t>
            </a:r>
          </a:p>
          <a:p>
            <a:r>
              <a:rPr lang="en-US" dirty="0"/>
              <a:t>It can be viewed as enabling “snapshots” of a project to be saved. </a:t>
            </a:r>
          </a:p>
          <a:p>
            <a:r>
              <a:rPr lang="en-US" dirty="0"/>
              <a:t>These “snapshots” can be recovered as needed.</a:t>
            </a:r>
          </a:p>
          <a:p>
            <a:r>
              <a:rPr lang="en-US" dirty="0"/>
              <a:t>It’s also possible to systematically compare different “snapshots” and merge these together</a:t>
            </a:r>
          </a:p>
          <a:p>
            <a:r>
              <a:rPr lang="en-US" b="1" dirty="0"/>
              <a:t>git</a:t>
            </a:r>
            <a:r>
              <a:rPr lang="en-US" dirty="0"/>
              <a:t> is a very popular version-control system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08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F93DE-8B0C-EB62-F00A-CA7AC4A44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helpful (git) 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32FD1-5DED-E245-3FBF-4B33D19682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645" y="1044057"/>
            <a:ext cx="11430000" cy="265785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b="1" dirty="0"/>
              <a:t>repository (or “repo”) </a:t>
            </a:r>
          </a:p>
          <a:p>
            <a:pPr marL="0" indent="0">
              <a:buNone/>
            </a:pPr>
            <a:r>
              <a:rPr lang="en-US" i="1" dirty="0">
                <a:solidFill>
                  <a:schemeClr val="bg1">
                    <a:lumMod val="65000"/>
                  </a:schemeClr>
                </a:solidFill>
              </a:rPr>
              <a:t>noun</a:t>
            </a:r>
          </a:p>
          <a:p>
            <a:pPr marL="0" indent="0">
              <a:buNone/>
            </a:pPr>
            <a:r>
              <a:rPr lang="en-US" dirty="0"/>
              <a:t>	a collection of folders and or files containing data (this 	could be anything: source code, text files, images, mp3s 	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43192D8-6BA4-F494-BC19-1D4C8ED392F3}"/>
              </a:ext>
            </a:extLst>
          </p:cNvPr>
          <p:cNvSpPr txBox="1">
            <a:spLocks/>
          </p:cNvSpPr>
          <p:nvPr/>
        </p:nvSpPr>
        <p:spPr bwMode="auto">
          <a:xfrm>
            <a:off x="536645" y="3817992"/>
            <a:ext cx="11430000" cy="248068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288925" indent="-288925" algn="l" rtl="0" eaLnBrk="1" fontAlgn="base" hangingPunct="1">
              <a:lnSpc>
                <a:spcPct val="90000"/>
              </a:lnSpc>
              <a:spcBef>
                <a:spcPts val="1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lang="en-US" sz="2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7388" indent="-2889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031875" indent="-2889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144588" indent="-1730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482725" indent="-222250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entury Gothic" panose="020B0502020202020204" pitchFamily="34" charset="0"/>
              <a:buNone/>
            </a:pPr>
            <a:r>
              <a:rPr lang="en-US" b="1" dirty="0"/>
              <a:t>branch</a:t>
            </a:r>
          </a:p>
          <a:p>
            <a:pPr marL="0" indent="0">
              <a:buFont typeface="Century Gothic" panose="020B0502020202020204" pitchFamily="34" charset="0"/>
              <a:buNone/>
            </a:pPr>
            <a:r>
              <a:rPr lang="en-US" i="1" dirty="0">
                <a:solidFill>
                  <a:schemeClr val="bg1">
                    <a:lumMod val="65000"/>
                  </a:schemeClr>
                </a:solidFill>
              </a:rPr>
              <a:t>noun</a:t>
            </a:r>
          </a:p>
          <a:p>
            <a:pPr marL="0" indent="0">
              <a:buFont typeface="Century Gothic" panose="020B0502020202020204" pitchFamily="34" charset="0"/>
              <a:buNone/>
            </a:pPr>
            <a:r>
              <a:rPr lang="en-US" dirty="0"/>
              <a:t>	A “snapshot” of a repo where changes can be made 	without modifying the original repo. Many branches can 	exist in parallel (like the limbs of a tree)</a:t>
            </a:r>
          </a:p>
        </p:txBody>
      </p:sp>
    </p:spTree>
    <p:extLst>
      <p:ext uri="{BB962C8B-B14F-4D97-AF65-F5344CB8AC3E}">
        <p14:creationId xmlns:p14="http://schemas.microsoft.com/office/powerpoint/2010/main" val="1396674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F93DE-8B0C-EB62-F00A-CA7AC4A44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helpful (git) 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32FD1-5DED-E245-3FBF-4B33D19682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520" y="3656629"/>
            <a:ext cx="11430000" cy="265785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b="1" dirty="0"/>
              <a:t>merge</a:t>
            </a:r>
          </a:p>
          <a:p>
            <a:pPr marL="0" indent="0">
              <a:buNone/>
            </a:pPr>
            <a:r>
              <a:rPr lang="en-US" i="1" dirty="0">
                <a:solidFill>
                  <a:schemeClr val="bg1">
                    <a:lumMod val="65000"/>
                  </a:schemeClr>
                </a:solidFill>
              </a:rPr>
              <a:t>noun</a:t>
            </a:r>
          </a:p>
          <a:p>
            <a:pPr marL="0" indent="0">
              <a:buNone/>
            </a:pPr>
            <a:r>
              <a:rPr lang="en-US" dirty="0"/>
              <a:t>	process of combining two or more commits or branches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43192D8-6BA4-F494-BC19-1D4C8ED392F3}"/>
              </a:ext>
            </a:extLst>
          </p:cNvPr>
          <p:cNvSpPr txBox="1">
            <a:spLocks/>
          </p:cNvSpPr>
          <p:nvPr/>
        </p:nvSpPr>
        <p:spPr bwMode="auto">
          <a:xfrm>
            <a:off x="548520" y="948320"/>
            <a:ext cx="11430000" cy="248068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288925" indent="-288925" algn="l" rtl="0" eaLnBrk="1" fontAlgn="base" hangingPunct="1">
              <a:lnSpc>
                <a:spcPct val="90000"/>
              </a:lnSpc>
              <a:spcBef>
                <a:spcPts val="1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lang="en-US" sz="2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7388" indent="-2889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031875" indent="-2889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144588" indent="-1730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482725" indent="-222250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entury Gothic" panose="020B0502020202020204" pitchFamily="34" charset="0"/>
              <a:buNone/>
            </a:pPr>
            <a:r>
              <a:rPr lang="en-US" b="1" dirty="0"/>
              <a:t>master or main</a:t>
            </a:r>
          </a:p>
          <a:p>
            <a:pPr marL="0" indent="0">
              <a:buFont typeface="Century Gothic" panose="020B0502020202020204" pitchFamily="34" charset="0"/>
              <a:buNone/>
            </a:pPr>
            <a:r>
              <a:rPr lang="en-US" i="1" dirty="0">
                <a:solidFill>
                  <a:schemeClr val="bg1">
                    <a:lumMod val="65000"/>
                  </a:schemeClr>
                </a:solidFill>
              </a:rPr>
              <a:t>noun</a:t>
            </a:r>
          </a:p>
          <a:p>
            <a:pPr marL="0" indent="0">
              <a:buFont typeface="Century Gothic" panose="020B0502020202020204" pitchFamily="34" charset="0"/>
              <a:buNone/>
            </a:pPr>
            <a:r>
              <a:rPr lang="en-US" dirty="0"/>
              <a:t>	Default name for the first branch</a:t>
            </a:r>
          </a:p>
        </p:txBody>
      </p:sp>
    </p:spTree>
    <p:extLst>
      <p:ext uri="{BB962C8B-B14F-4D97-AF65-F5344CB8AC3E}">
        <p14:creationId xmlns:p14="http://schemas.microsoft.com/office/powerpoint/2010/main" val="2400012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51535-46E1-1457-5B02-25703A4B1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274320"/>
            <a:ext cx="11430000" cy="535531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980D3-34C1-F606-38F2-4F844191CE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683" y="1143096"/>
            <a:ext cx="11430000" cy="4047778"/>
          </a:xfrm>
        </p:spPr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is a hosting site for git repositories owned by </a:t>
            </a:r>
            <a:r>
              <a:rPr lang="en-US" dirty="0" err="1"/>
              <a:t>microsoft</a:t>
            </a:r>
            <a:endParaRPr lang="en-US" dirty="0"/>
          </a:p>
          <a:p>
            <a:r>
              <a:rPr lang="en-US" dirty="0"/>
              <a:t>extremely popular (&gt; 372M) with many useful features for code development</a:t>
            </a:r>
          </a:p>
          <a:p>
            <a:r>
              <a:rPr lang="en-US" dirty="0"/>
              <a:t>For example: </a:t>
            </a:r>
            <a:r>
              <a:rPr lang="en-US" dirty="0">
                <a:hlinkClick r:id="rId2"/>
              </a:rPr>
              <a:t>github.com/neutrons </a:t>
            </a:r>
            <a:r>
              <a:rPr lang="en-US" dirty="0"/>
              <a:t>contains repositories for most current Neutron science directorate software projects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418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F4AB00-370F-4008-16FC-522EF122E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342" y="508317"/>
            <a:ext cx="5726899" cy="6195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673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9F4C12-965D-19B4-41EE-B58CA96DE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5714" y="460033"/>
            <a:ext cx="6119574" cy="5937933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794C81-07AC-9EE1-3B0A-BA83F98E19D4}"/>
              </a:ext>
            </a:extLst>
          </p:cNvPr>
          <p:cNvSpPr/>
          <p:nvPr/>
        </p:nvSpPr>
        <p:spPr>
          <a:xfrm>
            <a:off x="3360717" y="1021278"/>
            <a:ext cx="1175658" cy="295466"/>
          </a:xfrm>
          <a:prstGeom prst="roundRect">
            <a:avLst>
              <a:gd name="adj" fmla="val 7576"/>
            </a:avLst>
          </a:prstGeom>
          <a:noFill/>
          <a:ln w="47625">
            <a:solidFill>
              <a:srgbClr val="FF0000"/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E87769-FAEC-31BB-7FF4-C22D9779AA87}"/>
              </a:ext>
            </a:extLst>
          </p:cNvPr>
          <p:cNvSpPr txBox="1"/>
          <p:nvPr/>
        </p:nvSpPr>
        <p:spPr>
          <a:xfrm>
            <a:off x="725693" y="1816925"/>
            <a:ext cx="148309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Title of repo</a:t>
            </a: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4C8C05E6-7E6A-8B44-1E95-14A08B8374EA}"/>
              </a:ext>
            </a:extLst>
          </p:cNvPr>
          <p:cNvCxnSpPr>
            <a:cxnSpLocks/>
            <a:stCxn id="6" idx="3"/>
            <a:endCxn id="5" idx="1"/>
          </p:cNvCxnSpPr>
          <p:nvPr/>
        </p:nvCxnSpPr>
        <p:spPr>
          <a:xfrm flipV="1">
            <a:off x="2208791" y="1169011"/>
            <a:ext cx="1151926" cy="818730"/>
          </a:xfrm>
          <a:prstGeom prst="bentConnector3">
            <a:avLst/>
          </a:prstGeom>
          <a:ln w="38100">
            <a:solidFill>
              <a:srgbClr val="FF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9746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9F4C12-965D-19B4-41EE-B58CA96DE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5714" y="460033"/>
            <a:ext cx="6119574" cy="5937933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794C81-07AC-9EE1-3B0A-BA83F98E19D4}"/>
              </a:ext>
            </a:extLst>
          </p:cNvPr>
          <p:cNvSpPr/>
          <p:nvPr/>
        </p:nvSpPr>
        <p:spPr>
          <a:xfrm>
            <a:off x="7576456" y="1401289"/>
            <a:ext cx="1808831" cy="973776"/>
          </a:xfrm>
          <a:prstGeom prst="roundRect">
            <a:avLst>
              <a:gd name="adj" fmla="val 7576"/>
            </a:avLst>
          </a:prstGeom>
          <a:noFill/>
          <a:ln w="47625">
            <a:solidFill>
              <a:srgbClr val="FF0000"/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E87769-FAEC-31BB-7FF4-C22D9779AA87}"/>
              </a:ext>
            </a:extLst>
          </p:cNvPr>
          <p:cNvSpPr txBox="1"/>
          <p:nvPr/>
        </p:nvSpPr>
        <p:spPr>
          <a:xfrm>
            <a:off x="9385287" y="635196"/>
            <a:ext cx="2040943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Short description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of project</a:t>
            </a: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4C8C05E6-7E6A-8B44-1E95-14A08B8374EA}"/>
              </a:ext>
            </a:extLst>
          </p:cNvPr>
          <p:cNvCxnSpPr>
            <a:cxnSpLocks/>
            <a:stCxn id="6" idx="3"/>
            <a:endCxn id="5" idx="3"/>
          </p:cNvCxnSpPr>
          <p:nvPr/>
        </p:nvCxnSpPr>
        <p:spPr>
          <a:xfrm flipH="1">
            <a:off x="9385287" y="930662"/>
            <a:ext cx="2040943" cy="957515"/>
          </a:xfrm>
          <a:prstGeom prst="bentConnector3">
            <a:avLst>
              <a:gd name="adj1" fmla="val -11201"/>
            </a:avLst>
          </a:prstGeom>
          <a:ln w="38100">
            <a:solidFill>
              <a:srgbClr val="FF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5985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9F4C12-965D-19B4-41EE-B58CA96DE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5714" y="460033"/>
            <a:ext cx="6119574" cy="5937933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794C81-07AC-9EE1-3B0A-BA83F98E19D4}"/>
              </a:ext>
            </a:extLst>
          </p:cNvPr>
          <p:cNvSpPr/>
          <p:nvPr/>
        </p:nvSpPr>
        <p:spPr>
          <a:xfrm>
            <a:off x="3387915" y="1445341"/>
            <a:ext cx="574486" cy="241465"/>
          </a:xfrm>
          <a:prstGeom prst="roundRect">
            <a:avLst>
              <a:gd name="adj" fmla="val 7576"/>
            </a:avLst>
          </a:prstGeom>
          <a:noFill/>
          <a:ln w="47625">
            <a:solidFill>
              <a:srgbClr val="FF0000"/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E87769-FAEC-31BB-7FF4-C22D9779AA87}"/>
              </a:ext>
            </a:extLst>
          </p:cNvPr>
          <p:cNvSpPr txBox="1"/>
          <p:nvPr/>
        </p:nvSpPr>
        <p:spPr>
          <a:xfrm>
            <a:off x="585416" y="1913389"/>
            <a:ext cx="974947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Branch</a:t>
            </a: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4C8C05E6-7E6A-8B44-1E95-14A08B8374EA}"/>
              </a:ext>
            </a:extLst>
          </p:cNvPr>
          <p:cNvCxnSpPr>
            <a:cxnSpLocks/>
            <a:stCxn id="6" idx="3"/>
            <a:endCxn id="5" idx="3"/>
          </p:cNvCxnSpPr>
          <p:nvPr/>
        </p:nvCxnSpPr>
        <p:spPr>
          <a:xfrm flipV="1">
            <a:off x="1560363" y="1566074"/>
            <a:ext cx="2402038" cy="518131"/>
          </a:xfrm>
          <a:prstGeom prst="bentConnector3">
            <a:avLst>
              <a:gd name="adj1" fmla="val 109517"/>
            </a:avLst>
          </a:prstGeom>
          <a:ln w="38100">
            <a:solidFill>
              <a:srgbClr val="FF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4388787"/>
      </p:ext>
    </p:extLst>
  </p:cSld>
  <p:clrMapOvr>
    <a:masterClrMapping/>
  </p:clrMapOvr>
</p:sld>
</file>

<file path=ppt/theme/theme1.xml><?xml version="1.0" encoding="utf-8"?>
<a:theme xmlns:a="http://schemas.openxmlformats.org/drawingml/2006/main" name="ORNL">
  <a:themeElements>
    <a:clrScheme name="ORNL theme colors 180717 final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3BA2AD"/>
      </a:accent1>
      <a:accent2>
        <a:srgbClr val="8FBB55"/>
      </a:accent2>
      <a:accent3>
        <a:srgbClr val="5785B7"/>
      </a:accent3>
      <a:accent4>
        <a:srgbClr val="E5A940"/>
      </a:accent4>
      <a:accent5>
        <a:srgbClr val="919785"/>
      </a:accent5>
      <a:accent6>
        <a:srgbClr val="CB4D3D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8" id="{27614BCB-6872-1C4D-94C2-566A1165D93D}" vid="{FC2EE5E8-A08D-E540-9B37-CA9E89E73775}"/>
    </a:ext>
  </a:extLst>
</a:theme>
</file>

<file path=ppt/theme/theme2.xml><?xml version="1.0" encoding="utf-8"?>
<a:theme xmlns:a="http://schemas.openxmlformats.org/drawingml/2006/main" name="Office Theme">
  <a:themeElements>
    <a:clrScheme name="ORNL presentation palette 180710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17A6B6"/>
      </a:accent1>
      <a:accent2>
        <a:srgbClr val="98BA6A"/>
      </a:accent2>
      <a:accent3>
        <a:srgbClr val="5085C0"/>
      </a:accent3>
      <a:accent4>
        <a:srgbClr val="EC855C"/>
      </a:accent4>
      <a:accent5>
        <a:srgbClr val="8E7B6C"/>
      </a:accent5>
      <a:accent6>
        <a:srgbClr val="C75653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RNL presentation palette 180710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17A6B6"/>
      </a:accent1>
      <a:accent2>
        <a:srgbClr val="98BA6A"/>
      </a:accent2>
      <a:accent3>
        <a:srgbClr val="5085C0"/>
      </a:accent3>
      <a:accent4>
        <a:srgbClr val="EC855C"/>
      </a:accent4>
      <a:accent5>
        <a:srgbClr val="8E7B6C"/>
      </a:accent5>
      <a:accent6>
        <a:srgbClr val="C75653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36BFB3AB80EA044897B163D651BE7CF" ma:contentTypeVersion="12" ma:contentTypeDescription="Create a new document." ma:contentTypeScope="" ma:versionID="5ccae34aae965e24db62e9729d4dd5e4">
  <xsd:schema xmlns:xsd="http://www.w3.org/2001/XMLSchema" xmlns:xs="http://www.w3.org/2001/XMLSchema" xmlns:p="http://schemas.microsoft.com/office/2006/metadata/properties" xmlns:ns2="38e4deb0-de08-4adb-aafc-d8ff02544178" targetNamespace="http://schemas.microsoft.com/office/2006/metadata/properties" ma:root="true" ma:fieldsID="73e7bd080f35e63ea4fc24c5765ee755" ns2:_="">
    <xsd:import namespace="38e4deb0-de08-4adb-aafc-d8ff0254417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e4deb0-de08-4adb-aafc-d8ff0254417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BA20C22-D077-412B-81BA-8B2541026FAD}">
  <ds:schemaRefs>
    <ds:schemaRef ds:uri="http://www.w3.org/XML/1998/namespace"/>
    <ds:schemaRef ds:uri="http://schemas.microsoft.com/office/2006/documentManagement/types"/>
    <ds:schemaRef ds:uri="http://purl.org/dc/terms/"/>
    <ds:schemaRef ds:uri="38e4deb0-de08-4adb-aafc-d8ff02544178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814FB6BD-000C-41AF-9DE8-4264F777F37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8EF5AA9-B8DF-4DC7-90A1-A91BA595B6A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8e4deb0-de08-4adb-aafc-d8ff0254417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ORNL</Template>
  <TotalTime>13564</TotalTime>
  <Words>478</Words>
  <Application>Microsoft Macintosh PowerPoint</Application>
  <PresentationFormat>Widescreen</PresentationFormat>
  <Paragraphs>63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Arial Black</vt:lpstr>
      <vt:lpstr>Century Gothic</vt:lpstr>
      <vt:lpstr>Consolas</vt:lpstr>
      <vt:lpstr>ORNL</vt:lpstr>
      <vt:lpstr>Version control: an insanely useful tool for creation and collaboration</vt:lpstr>
      <vt:lpstr>Version control and git</vt:lpstr>
      <vt:lpstr>some helpful (git) terminology</vt:lpstr>
      <vt:lpstr>some helpful (git) terminology</vt:lpstr>
      <vt:lpstr>What is github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Cloning a git hub repo</vt:lpstr>
      <vt:lpstr>Cloning a git hub repo</vt:lpstr>
      <vt:lpstr>the “Pull Request”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Basics of python and applications to neutron scattering</dc:title>
  <dc:subject/>
  <dc:creator>Guthrie, Malcolm</dc:creator>
  <cp:keywords/>
  <dc:description/>
  <cp:lastModifiedBy>Guthrie, Malcolm</cp:lastModifiedBy>
  <cp:revision>28</cp:revision>
  <dcterms:created xsi:type="dcterms:W3CDTF">2023-05-01T15:29:12Z</dcterms:created>
  <dcterms:modified xsi:type="dcterms:W3CDTF">2024-08-08T14:12:48Z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0x010100436BFB3AB80EA044897B163D651BE7CF</vt:lpwstr>
  </property>
  <property fmtid="{D5CDD505-2E9C-101B-9397-08002B2CF9AE}" pid="3" name="Order">
    <vt:r8>18100</vt:r8>
  </property>
  <property fmtid="{D5CDD505-2E9C-101B-9397-08002B2CF9AE}" pid="4" name="GUID">
    <vt:lpwstr>42b6f0ba-36c8-4301-8891-17ebf0c53400</vt:lpwstr>
  </property>
</Properties>
</file>

<file path=docProps/thumbnail.jpeg>
</file>